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3"/>
    <p:sldId id="346" r:id="rId4"/>
    <p:sldId id="259" r:id="rId5"/>
    <p:sldId id="258" r:id="rId6"/>
    <p:sldId id="267" r:id="rId7"/>
    <p:sldId id="321" r:id="rId8"/>
    <p:sldId id="332" r:id="rId9"/>
    <p:sldId id="322" r:id="rId10"/>
    <p:sldId id="375" r:id="rId11"/>
    <p:sldId id="324" r:id="rId12"/>
    <p:sldId id="370" r:id="rId13"/>
    <p:sldId id="371" r:id="rId14"/>
    <p:sldId id="372" r:id="rId15"/>
    <p:sldId id="373" r:id="rId16"/>
    <p:sldId id="374" r:id="rId17"/>
    <p:sldId id="369" r:id="rId18"/>
    <p:sldId id="323" r:id="rId19"/>
    <p:sldId id="325" r:id="rId20"/>
    <p:sldId id="326" r:id="rId21"/>
    <p:sldId id="333" r:id="rId22"/>
    <p:sldId id="327" r:id="rId23"/>
    <p:sldId id="328" r:id="rId24"/>
    <p:sldId id="344" r:id="rId25"/>
    <p:sldId id="345" r:id="rId26"/>
    <p:sldId id="330" r:id="rId27"/>
    <p:sldId id="334" r:id="rId28"/>
    <p:sldId id="335" r:id="rId29"/>
    <p:sldId id="336" r:id="rId30"/>
    <p:sldId id="342" r:id="rId31"/>
    <p:sldId id="343" r:id="rId32"/>
    <p:sldId id="398" r:id="rId33"/>
    <p:sldId id="399" r:id="rId34"/>
    <p:sldId id="400" r:id="rId35"/>
    <p:sldId id="273" r:id="rId36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79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tags" Target="../tags/tag16.xml"/><Relationship Id="rId4" Type="http://schemas.openxmlformats.org/officeDocument/2006/relationships/image" Target="../media/image2.jpeg"/><Relationship Id="rId3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tags" Target="../tags/tag19.xml"/><Relationship Id="rId4" Type="http://schemas.openxmlformats.org/officeDocument/2006/relationships/image" Target="../media/image17.png"/><Relationship Id="rId3" Type="http://schemas.openxmlformats.org/officeDocument/2006/relationships/tags" Target="../tags/tag18.xml"/><Relationship Id="rId2" Type="http://schemas.openxmlformats.org/officeDocument/2006/relationships/image" Target="../media/image2.jpe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tags" Target="../tags/tag21.xml"/><Relationship Id="rId2" Type="http://schemas.openxmlformats.org/officeDocument/2006/relationships/image" Target="../media/image19.png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tags" Target="../tags/tag23.xml"/><Relationship Id="rId2" Type="http://schemas.openxmlformats.org/officeDocument/2006/relationships/image" Target="../media/image20.png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ags" Target="../tags/tag26.xml"/><Relationship Id="rId4" Type="http://schemas.openxmlformats.org/officeDocument/2006/relationships/image" Target="../media/image22.png"/><Relationship Id="rId3" Type="http://schemas.openxmlformats.org/officeDocument/2006/relationships/tags" Target="../tags/tag25.xml"/><Relationship Id="rId2" Type="http://schemas.openxmlformats.org/officeDocument/2006/relationships/image" Target="../media/image21.png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ags" Target="../tags/tag29.xml"/><Relationship Id="rId4" Type="http://schemas.openxmlformats.org/officeDocument/2006/relationships/image" Target="../media/image24.png"/><Relationship Id="rId3" Type="http://schemas.openxmlformats.org/officeDocument/2006/relationships/tags" Target="../tags/tag28.xml"/><Relationship Id="rId2" Type="http://schemas.openxmlformats.org/officeDocument/2006/relationships/image" Target="../media/image23.png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tags" Target="../tags/tag32.xml"/><Relationship Id="rId3" Type="http://schemas.openxmlformats.org/officeDocument/2006/relationships/image" Target="../media/image14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25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26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8.png"/><Relationship Id="rId4" Type="http://schemas.openxmlformats.org/officeDocument/2006/relationships/tags" Target="../tags/tag39.xml"/><Relationship Id="rId3" Type="http://schemas.openxmlformats.org/officeDocument/2006/relationships/image" Target="../media/image27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1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31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46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Relationship Id="rId3" Type="http://schemas.openxmlformats.org/officeDocument/2006/relationships/image" Target="../media/image32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8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tags" Target="../tags/tag47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tags" Target="../tags/tag4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3.xml"/><Relationship Id="rId6" Type="http://schemas.openxmlformats.org/officeDocument/2006/relationships/image" Target="../media/image40.png"/><Relationship Id="rId5" Type="http://schemas.openxmlformats.org/officeDocument/2006/relationships/tags" Target="../tags/tag52.xml"/><Relationship Id="rId4" Type="http://schemas.openxmlformats.org/officeDocument/2006/relationships/image" Target="../media/image2.jpeg"/><Relationship Id="rId3" Type="http://schemas.openxmlformats.org/officeDocument/2006/relationships/image" Target="../media/image39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2.jpe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7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tags" Target="../tags/tag56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9.xml"/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tags" Target="../tags/tag58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45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1.png"/><Relationship Id="rId6" Type="http://schemas.openxmlformats.org/officeDocument/2006/relationships/tags" Target="../tags/tag67.xml"/><Relationship Id="rId5" Type="http://schemas.openxmlformats.org/officeDocument/2006/relationships/image" Target="../media/image50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tags" Target="../tags/tag72.xml"/><Relationship Id="rId7" Type="http://schemas.openxmlformats.org/officeDocument/2006/relationships/image" Target="../media/image53.png"/><Relationship Id="rId6" Type="http://schemas.openxmlformats.org/officeDocument/2006/relationships/tags" Target="../tags/tag71.xml"/><Relationship Id="rId5" Type="http://schemas.openxmlformats.org/officeDocument/2006/relationships/image" Target="../media/image52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tags" Target="../tags/tag77.xml"/><Relationship Id="rId7" Type="http://schemas.openxmlformats.org/officeDocument/2006/relationships/image" Target="../media/image56.png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.jpeg"/><Relationship Id="rId2" Type="http://schemas.openxmlformats.org/officeDocument/2006/relationships/image" Target="../media/image55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image" Target="../media/image2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tags" Target="../tags/tag6.xml"/><Relationship Id="rId4" Type="http://schemas.openxmlformats.org/officeDocument/2006/relationships/image" Target="../media/image9.png"/><Relationship Id="rId3" Type="http://schemas.openxmlformats.org/officeDocument/2006/relationships/tags" Target="../tags/tag5.xml"/><Relationship Id="rId2" Type="http://schemas.openxmlformats.org/officeDocument/2006/relationships/image" Target="../media/image2.jpe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.xml"/><Relationship Id="rId6" Type="http://schemas.openxmlformats.org/officeDocument/2006/relationships/image" Target="../media/image2.jpeg"/><Relationship Id="rId5" Type="http://schemas.openxmlformats.org/officeDocument/2006/relationships/tags" Target="../tags/tag12.xml"/><Relationship Id="rId4" Type="http://schemas.openxmlformats.org/officeDocument/2006/relationships/image" Target="../media/image14.png"/><Relationship Id="rId3" Type="http://schemas.openxmlformats.org/officeDocument/2006/relationships/tags" Target="../tags/tag11.xml"/><Relationship Id="rId2" Type="http://schemas.openxmlformats.org/officeDocument/2006/relationships/image" Target="../media/image13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10220" y="767080"/>
            <a:ext cx="3263900" cy="5664198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884312" y="4162528"/>
            <a:ext cx="4409440" cy="10960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6000"/>
              </a:lnSpc>
            </a:pP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Northern</a:t>
            </a:r>
            <a:r>
              <a:rPr sz="24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Electri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24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Co,.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Ltd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1000" dirty="0"/>
          </a:p>
          <a:p>
            <a:pPr marL="12700" algn="l" rtl="0" eaLnBrk="0">
              <a:lnSpc>
                <a:spcPct val="89000"/>
              </a:lnSpc>
              <a:spcBef>
                <a:spcPts val="1450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Date: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/202</a:t>
            </a:r>
            <a:r>
              <a:rPr lang="en-US"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1800" dirty="0"/>
          </a:p>
          <a:p>
            <a:pPr marL="12700" algn="l" rtl="0" eaLnBrk="0">
              <a:lnSpc>
                <a:spcPts val="257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Revision: </a:t>
            </a:r>
            <a:r>
              <a:rPr lang="en-US"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V2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en-US"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18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1721739" y="1883538"/>
            <a:ext cx="4031615" cy="11639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53340" algn="l" rtl="0" eaLnBrk="0">
              <a:lnSpc>
                <a:spcPct val="86000"/>
              </a:lnSpc>
            </a:pPr>
            <a:r>
              <a:rPr sz="4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Microinverter</a:t>
            </a:r>
            <a:endParaRPr lang="en-US" altLang="en-US" sz="4000" dirty="0"/>
          </a:p>
          <a:p>
            <a:pPr marL="12700" algn="l" rtl="0" eaLnBrk="0">
              <a:lnSpc>
                <a:spcPct val="86000"/>
              </a:lnSpc>
              <a:spcBef>
                <a:spcPts val="695"/>
              </a:spcBef>
            </a:pPr>
            <a:r>
              <a:rPr sz="4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4000" b="1" kern="0" spc="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User Guide</a:t>
            </a:r>
            <a:endParaRPr lang="en-US" altLang="en-US" sz="2800" dirty="0"/>
          </a:p>
        </p:txBody>
      </p:sp>
      <p:sp>
        <p:nvSpPr>
          <p:cNvPr id="8" name="textbox 8"/>
          <p:cNvSpPr/>
          <p:nvPr/>
        </p:nvSpPr>
        <p:spPr>
          <a:xfrm rot="16200000">
            <a:off x="-2254923" y="2984806"/>
            <a:ext cx="5372100" cy="299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400" dirty="0"/>
          </a:p>
          <a:p>
            <a:pPr marL="12700" algn="l" rtl="0" eaLnBrk="0">
              <a:lnSpc>
                <a:spcPct val="81000"/>
              </a:lnSpc>
              <a:spcBef>
                <a:spcPts val="0"/>
              </a:spcBef>
              <a:tabLst>
                <a:tab pos="5358765" algn="l"/>
              </a:tabLst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User Guide     </a:t>
            </a:r>
            <a:r>
              <a:rPr sz="1800" strike="sngStrike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980249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 (for iOS)</a:t>
            </a:r>
            <a:endParaRPr lang="en-US" sz="28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06845" y="1422400"/>
            <a:ext cx="2316480" cy="4504690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576580" y="1395095"/>
            <a:ext cx="4755515" cy="4193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sz="1800" kern="0" dirty="0">
                <a:latin typeface="+mj-lt"/>
                <a:ea typeface="微软雅黑" panose="020B0503020204020204" charset="-122"/>
                <a:cs typeface="+mj-lt"/>
              </a:rPr>
              <a:t>If you 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select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BDM-WiFi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,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a prompt box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‘Continue to configure WIFI’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will pop up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, click </a:t>
            </a:r>
            <a:r>
              <a:rPr lang="en-US"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NEXT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and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click </a:t>
            </a:r>
            <a:r>
              <a:rPr lang="en-US"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WiFi Configuration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Reminder:</a:t>
            </a:r>
            <a:endParaRPr lang="en-US" b="1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F</a:t>
            </a: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or BDM600/800/1000/2000&amp;BDH800:</a:t>
            </a:r>
            <a:endParaRPr lang="en-US" altLang="zh-CN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   Please make sure disconnect the AC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altLang="zh-CN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lang="en-US" altLang="zh-CN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For BDS1000:</a:t>
            </a:r>
            <a:endParaRPr lang="en-US" altLang="zh-CN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   Fast push </a:t>
            </a:r>
            <a:r>
              <a:rPr lang="en-US" altLang="zh-CN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RESET Button </a:t>
            </a: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for 3times and confirm LED blinking</a:t>
            </a:r>
            <a:endParaRPr lang="en-US" altLang="zh-CN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   Note: RESET Button is on the right side of BDS1000)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100820" y="1395095"/>
            <a:ext cx="2316480" cy="45554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980249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 (for iOS)</a:t>
            </a:r>
            <a:endParaRPr lang="en-US" sz="2800" dirty="0"/>
          </a:p>
        </p:txBody>
      </p:sp>
      <p:sp>
        <p:nvSpPr>
          <p:cNvPr id="170" name="textbox 170"/>
          <p:cNvSpPr/>
          <p:nvPr/>
        </p:nvSpPr>
        <p:spPr>
          <a:xfrm>
            <a:off x="576580" y="1395095"/>
            <a:ext cx="4755515" cy="3195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zh-CN" altLang="en-US" dirty="0">
                <a:sym typeface="+mn-ea"/>
              </a:rPr>
              <a:t>Click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Allow</a:t>
            </a:r>
            <a:r>
              <a:rPr lang="zh-CN" altLang="en-US" dirty="0">
                <a:sym typeface="+mn-ea"/>
              </a:rPr>
              <a:t> to obtain geographic location permission (only pops up when installing the app for the first time)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dirty="0">
                <a:sym typeface="+mn-ea"/>
              </a:rPr>
              <a:t>E</a:t>
            </a:r>
            <a:r>
              <a:rPr dirty="0">
                <a:sym typeface="+mn-ea"/>
              </a:rPr>
              <a:t>nter the home WiFi name (the current connected WiFi will be obtained by default)</a:t>
            </a:r>
            <a:r>
              <a:rPr lang="en-US" dirty="0">
                <a:sym typeface="+mn-ea"/>
              </a:rPr>
              <a:t>.</a:t>
            </a:r>
            <a:endParaRPr lang="en-US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altLang="zh-CN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lang="en-US" altLang="zh-CN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E</a:t>
            </a:r>
            <a:r>
              <a:rPr lang="zh-CN" altLang="en-US">
                <a:sym typeface="+mn-ea"/>
              </a:rPr>
              <a:t>nter the home wifi password (manual input is required)</a:t>
            </a:r>
            <a:r>
              <a:rPr lang="en-US" altLang="zh-CN"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图片 3" descr="IMG_856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5690" b="13001"/>
          <a:stretch>
            <a:fillRect/>
          </a:stretch>
        </p:blipFill>
        <p:spPr>
          <a:xfrm>
            <a:off x="6229350" y="1475740"/>
            <a:ext cx="2385695" cy="4451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 descr="IMG_857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5690"/>
          <a:stretch>
            <a:fillRect/>
          </a:stretch>
        </p:blipFill>
        <p:spPr>
          <a:xfrm>
            <a:off x="9025890" y="1475740"/>
            <a:ext cx="2275205" cy="4451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85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652" b="2846"/>
          <a:stretch>
            <a:fillRect/>
          </a:stretch>
        </p:blipFill>
        <p:spPr>
          <a:xfrm>
            <a:off x="8867140" y="1475740"/>
            <a:ext cx="2433955" cy="4451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8" name="textbox 38"/>
          <p:cNvSpPr/>
          <p:nvPr>
            <p:custDataLst>
              <p:tags r:id="rId3"/>
            </p:custDataLst>
          </p:nvPr>
        </p:nvSpPr>
        <p:spPr>
          <a:xfrm>
            <a:off x="494030" y="339090"/>
            <a:ext cx="980249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 (for iOS)</a:t>
            </a:r>
            <a:endParaRPr lang="en-US" sz="2800" dirty="0"/>
          </a:p>
        </p:txBody>
      </p:sp>
      <p:sp>
        <p:nvSpPr>
          <p:cNvPr id="170" name="textbox 170"/>
          <p:cNvSpPr/>
          <p:nvPr/>
        </p:nvSpPr>
        <p:spPr>
          <a:xfrm>
            <a:off x="576580" y="1395095"/>
            <a:ext cx="4755515" cy="3195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zh-CN" altLang="en-US" dirty="0">
                <a:sym typeface="+mn-ea"/>
              </a:rPr>
              <a:t>Read the corresponding steps carefully within 90 seconds of the countdown and check that</a:t>
            </a:r>
            <a:r>
              <a:rPr lang="zh-CN" altLang="en-US" b="1" dirty="0">
                <a:sym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only DC is plugged in</a:t>
            </a:r>
            <a:r>
              <a:rPr lang="en-US" altLang="zh-CN"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857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416" b="3967"/>
          <a:stretch>
            <a:fillRect/>
          </a:stretch>
        </p:blipFill>
        <p:spPr>
          <a:xfrm>
            <a:off x="8867140" y="1395095"/>
            <a:ext cx="2432050" cy="45319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8" name="textbox 38"/>
          <p:cNvSpPr/>
          <p:nvPr>
            <p:custDataLst>
              <p:tags r:id="rId3"/>
            </p:custDataLst>
          </p:nvPr>
        </p:nvSpPr>
        <p:spPr>
          <a:xfrm>
            <a:off x="494030" y="339090"/>
            <a:ext cx="980249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 (for iOS)</a:t>
            </a:r>
            <a:endParaRPr lang="en-US" sz="2800" dirty="0"/>
          </a:p>
        </p:txBody>
      </p:sp>
      <p:sp>
        <p:nvSpPr>
          <p:cNvPr id="170" name="textbox 170"/>
          <p:cNvSpPr/>
          <p:nvPr/>
        </p:nvSpPr>
        <p:spPr>
          <a:xfrm>
            <a:off x="576580" y="1395095"/>
            <a:ext cx="4755515" cy="3195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zh-CN" altLang="en-US" dirty="0">
                <a:sym typeface="+mn-ea"/>
              </a:rPr>
              <a:t>After the countdown ends (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the button turns blue</a:t>
            </a:r>
            <a:r>
              <a:rPr lang="zh-CN" altLang="en-US" dirty="0">
                <a:sym typeface="+mn-ea"/>
              </a:rPr>
              <a:t>), you can jump to the WLAN setting page to connect to the hotspot SSID: MI-XXXXXXXX</a:t>
            </a:r>
            <a:endParaRPr lang="zh-CN" altLang="en-US" dirty="0"/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</a:t>
            </a:r>
            <a:r>
              <a:rPr lang="zh-CN" altLang="en-US" dirty="0">
                <a:sym typeface="+mn-ea"/>
              </a:rPr>
              <a:t>Password: 12345678</a:t>
            </a:r>
            <a:endParaRPr lang="zh-CN" altLang="en-US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Return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dirty="0">
                <a:sym typeface="+mn-ea"/>
              </a:rPr>
              <a:t>to NEPViewer app</a:t>
            </a:r>
            <a:r>
              <a:rPr lang="en-US" altLang="zh-CN"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IMG_858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127" b="5639"/>
          <a:stretch>
            <a:fillRect/>
          </a:stretch>
        </p:blipFill>
        <p:spPr>
          <a:xfrm>
            <a:off x="8827135" y="1395095"/>
            <a:ext cx="2486025" cy="45307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 descr="IMG_857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4986" b="2109"/>
          <a:stretch>
            <a:fillRect/>
          </a:stretch>
        </p:blipFill>
        <p:spPr>
          <a:xfrm>
            <a:off x="6218555" y="1395095"/>
            <a:ext cx="2396490" cy="45313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8" name="textbox 38"/>
          <p:cNvSpPr/>
          <p:nvPr>
            <p:custDataLst>
              <p:tags r:id="rId5"/>
            </p:custDataLst>
          </p:nvPr>
        </p:nvSpPr>
        <p:spPr>
          <a:xfrm>
            <a:off x="494030" y="339090"/>
            <a:ext cx="980249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 (for iOS)</a:t>
            </a:r>
            <a:endParaRPr lang="en-US" sz="2800" dirty="0"/>
          </a:p>
        </p:txBody>
      </p:sp>
      <p:sp>
        <p:nvSpPr>
          <p:cNvPr id="170" name="textbox 170"/>
          <p:cNvSpPr/>
          <p:nvPr/>
        </p:nvSpPr>
        <p:spPr>
          <a:xfrm>
            <a:off x="576580" y="1395095"/>
            <a:ext cx="4755515" cy="3195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Allow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dirty="0">
                <a:sym typeface="+mn-ea"/>
              </a:rPr>
              <a:t>connection to local network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(It will pop up only when the app is installed for the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first </a:t>
            </a:r>
            <a:r>
              <a:rPr lang="zh-CN" altLang="en-US" dirty="0">
                <a:sym typeface="+mn-ea"/>
              </a:rPr>
              <a:t>time</a:t>
            </a:r>
            <a:r>
              <a:rPr lang="en-US" altLang="zh-CN" dirty="0">
                <a:sym typeface="+mn-ea"/>
              </a:rPr>
              <a:t>)</a:t>
            </a:r>
            <a:endParaRPr lang="zh-CN" altLang="en-US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altLang="zh-CN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  <a:buFont typeface="+mj-lt"/>
              <a:buNone/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lang="en-US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altLang="zh-CN" dirty="0">
                <a:sym typeface="+mn-ea"/>
              </a:rPr>
              <a:t>C</a:t>
            </a:r>
            <a:r>
              <a:rPr lang="zh-CN" altLang="en-US" dirty="0">
                <a:sym typeface="+mn-ea"/>
              </a:rPr>
              <a:t>heck this permission you can go to phone settings - NEPViewer -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open</a:t>
            </a:r>
            <a:r>
              <a:rPr lang="zh-CN" altLang="en-US" dirty="0">
                <a:sym typeface="+mn-ea"/>
              </a:rPr>
              <a:t> local network</a:t>
            </a:r>
            <a:endParaRPr lang="zh-CN" altLang="en-US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  <a:buFont typeface="+mj-lt"/>
              <a:buNone/>
            </a:pPr>
            <a:endParaRPr lang="zh-CN" altLang="en-US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  <a:buFont typeface="+mj-lt"/>
              <a:buNone/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lang="en-US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zh-CN" altLang="en-US" dirty="0">
                <a:sym typeface="+mn-ea"/>
              </a:rPr>
              <a:t>Wait for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50s</a:t>
            </a:r>
            <a:r>
              <a:rPr lang="zh-CN" altLang="en-US" dirty="0">
                <a:sym typeface="+mn-ea"/>
              </a:rPr>
              <a:t> for the device to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complete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configuration and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restart</a:t>
            </a:r>
            <a:r>
              <a:rPr lang="en-US" altLang="zh-CN"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857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295" b="6649"/>
          <a:stretch>
            <a:fillRect/>
          </a:stretch>
        </p:blipFill>
        <p:spPr>
          <a:xfrm>
            <a:off x="8827135" y="1395095"/>
            <a:ext cx="2486660" cy="45307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 descr="IMG_857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6072" b="6562"/>
          <a:stretch>
            <a:fillRect/>
          </a:stretch>
        </p:blipFill>
        <p:spPr>
          <a:xfrm>
            <a:off x="6218555" y="1395095"/>
            <a:ext cx="2396490" cy="45313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8" name="textbox 38"/>
          <p:cNvSpPr/>
          <p:nvPr>
            <p:custDataLst>
              <p:tags r:id="rId5"/>
            </p:custDataLst>
          </p:nvPr>
        </p:nvSpPr>
        <p:spPr>
          <a:xfrm>
            <a:off x="494030" y="339090"/>
            <a:ext cx="980249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 (for iOS)</a:t>
            </a:r>
            <a:endParaRPr lang="en-US" sz="2800" dirty="0"/>
          </a:p>
        </p:txBody>
      </p:sp>
      <p:sp>
        <p:nvSpPr>
          <p:cNvPr id="170" name="textbox 170"/>
          <p:cNvSpPr/>
          <p:nvPr/>
        </p:nvSpPr>
        <p:spPr>
          <a:xfrm>
            <a:off x="576580" y="1395095"/>
            <a:ext cx="4948555" cy="3195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lvl="0" indent="-226695" algn="l" fontAlgn="auto">
              <a:buClrTx/>
              <a:buSzTx/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Click the button</a:t>
            </a:r>
            <a:r>
              <a:rPr lang="zh-CN" altLang="en-US" dirty="0">
                <a:sym typeface="+mn-ea"/>
              </a:rPr>
              <a:t> to check the connectivity (provided that the current WiFi is connected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241300" lvl="0" indent="-226695" algn="l" fontAlgn="auto">
              <a:buClrTx/>
              <a:buSzTx/>
              <a:buNone/>
            </a:pPr>
            <a:r>
              <a:rPr lang="en-US" altLang="zh-CN" dirty="0">
                <a:sym typeface="+mn-ea"/>
              </a:rPr>
              <a:t>   </a:t>
            </a:r>
            <a:r>
              <a:rPr lang="zh-CN" altLang="en-US" dirty="0">
                <a:sym typeface="+mn-ea"/>
              </a:rPr>
              <a:t> to the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home WiFi</a:t>
            </a:r>
            <a:r>
              <a:rPr lang="zh-CN" altLang="en-US" dirty="0">
                <a:sym typeface="+mn-ea"/>
              </a:rPr>
              <a:t>.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pPr marL="241300" lvl="0" indent="-226695" algn="l" fontAlgn="auto">
              <a:buClrTx/>
              <a:buSzTx/>
              <a:buNone/>
            </a:pPr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pPr marL="241300" lvl="0" indent="-226695" algn="l" fontAlgn="auto">
              <a:buClrTx/>
              <a:buSzTx/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altLang="zh-CN" dirty="0">
                <a:sym typeface="+mn-ea"/>
              </a:rPr>
              <a:t>C</a:t>
            </a:r>
            <a:r>
              <a:rPr lang="zh-CN" altLang="en-US" dirty="0">
                <a:sym typeface="+mn-ea"/>
              </a:rPr>
              <a:t>lick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Sure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, </a:t>
            </a:r>
            <a:r>
              <a:rPr lang="zh-CN" altLang="en-US" dirty="0">
                <a:sym typeface="+mn-ea"/>
              </a:rPr>
              <a:t>click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Exit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, </a:t>
            </a:r>
            <a:r>
              <a:rPr lang="zh-CN" altLang="en-US" dirty="0">
                <a:sym typeface="+mn-ea"/>
              </a:rPr>
              <a:t>the WiFi configuration 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marL="241300" lvl="0" indent="-226695" algn="l" fontAlgn="auto">
              <a:buClrTx/>
              <a:buSzTx/>
              <a:buNone/>
            </a:pPr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has been completed at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this time</a:t>
            </a:r>
            <a:r>
              <a:rPr lang="en-US" altLang="zh-CN" dirty="0"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1004379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 (for Android)</a:t>
            </a:r>
            <a:endParaRPr lang="en-US" sz="28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01760" y="1420495"/>
            <a:ext cx="2325370" cy="45065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06845" y="1422400"/>
            <a:ext cx="2316480" cy="4504690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576580" y="1395095"/>
            <a:ext cx="4755515" cy="4193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sz="1800" kern="0" dirty="0">
                <a:latin typeface="+mj-lt"/>
                <a:ea typeface="微软雅黑" panose="020B0503020204020204" charset="-122"/>
                <a:cs typeface="+mj-lt"/>
              </a:rPr>
              <a:t>If you 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select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BDM-WiFi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,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a prompt box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‘Continue to configure WIFI’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will pop up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, click </a:t>
            </a:r>
            <a:r>
              <a:rPr lang="en-US"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NEXT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Reminder:</a:t>
            </a:r>
            <a:endParaRPr lang="en-US" b="1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F</a:t>
            </a: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or BDM600/800/1000/2000&amp;BDH800:</a:t>
            </a:r>
            <a:endParaRPr lang="en-US" altLang="zh-CN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   Please make sure disconnect the AC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altLang="zh-CN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lang="en-US" altLang="zh-CN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For BDS1000:</a:t>
            </a:r>
            <a:endParaRPr lang="en-US" altLang="zh-CN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   Fast push </a:t>
            </a:r>
            <a:r>
              <a:rPr lang="en-US" altLang="zh-CN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RESET Button </a:t>
            </a: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for 3times and confirm LED blinking</a:t>
            </a:r>
            <a:endParaRPr lang="en-US" altLang="zh-CN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   Note: RESET Button is on the right side of BDS1000)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1003427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</a:t>
            </a:r>
            <a:r>
              <a:rPr lang="en-US" altLang="en-US" sz="2800" dirty="0">
                <a:sym typeface="+mn-ea"/>
              </a:rPr>
              <a:t> (for Android)</a:t>
            </a:r>
            <a:endParaRPr lang="en-US" sz="2800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2834"/>
          <a:stretch>
            <a:fillRect/>
          </a:stretch>
        </p:blipFill>
        <p:spPr>
          <a:xfrm>
            <a:off x="8960487" y="1420495"/>
            <a:ext cx="2374265" cy="45072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0" name="textbox 170"/>
          <p:cNvSpPr/>
          <p:nvPr/>
        </p:nvSpPr>
        <p:spPr>
          <a:xfrm>
            <a:off x="576580" y="1585595"/>
            <a:ext cx="4893310" cy="2915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Enter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home WiFi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Name and Password.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You can click 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he right icon, s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can for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Home </a:t>
            </a:r>
            <a:r>
              <a:rPr b="1" kern="0" dirty="0" err="1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(Allow geolocation permissions when installing the app for the first time).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Click </a:t>
            </a:r>
            <a:r>
              <a:rPr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Next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to verify that the home </a:t>
            </a:r>
            <a:r>
              <a:rPr lang="en-US" kern="0" dirty="0" err="1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information is correct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1001649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</a:t>
            </a:r>
            <a:r>
              <a:rPr lang="en-US" altLang="en-US" sz="2800" dirty="0">
                <a:sym typeface="+mn-ea"/>
              </a:rPr>
              <a:t> (for Android)</a:t>
            </a:r>
            <a:endParaRPr lang="en-US" sz="28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97010" y="1420495"/>
            <a:ext cx="2266315" cy="45072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0" name="textbox 170"/>
          <p:cNvSpPr/>
          <p:nvPr/>
        </p:nvSpPr>
        <p:spPr>
          <a:xfrm>
            <a:off x="576580" y="1585595"/>
            <a:ext cx="5064760" cy="3829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V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erify that the home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information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If the phone </a:t>
            </a:r>
            <a:r>
              <a:rPr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is connected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to the home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, the APP will enter the NEP device scanning page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If the phone </a:t>
            </a:r>
            <a:r>
              <a:rPr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is not connected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to the home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, the APP will pop up the option to connect to the home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, make sure the home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name and password entered are correct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1016698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</a:t>
            </a:r>
            <a:r>
              <a:rPr lang="en-US" altLang="en-US" sz="2800" dirty="0">
                <a:sym typeface="+mn-ea"/>
              </a:rPr>
              <a:t> (for Android)</a:t>
            </a:r>
            <a:endParaRPr lang="en-US" sz="28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84010" y="1422400"/>
            <a:ext cx="2301240" cy="45046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8760" y="1420495"/>
            <a:ext cx="2277745" cy="45040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0" name="textbox 170"/>
          <p:cNvSpPr/>
          <p:nvPr/>
        </p:nvSpPr>
        <p:spPr>
          <a:xfrm>
            <a:off x="576580" y="1585595"/>
            <a:ext cx="4265295" cy="287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Select the device that requires WiFi configuration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Click </a:t>
            </a:r>
            <a:r>
              <a:rPr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Next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to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go to the WiFi configuration page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Click </a:t>
            </a:r>
            <a:r>
              <a:rPr lang="en-US"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CONNECT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to connect the NEP device.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/>
        </p:nvSpPr>
        <p:spPr>
          <a:xfrm>
            <a:off x="494030" y="339090"/>
            <a:ext cx="5044440" cy="370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r>
              <a:rPr lang="en-US" altLang="en-US" sz="2800" b="1" dirty="0"/>
              <a:t>Content</a:t>
            </a:r>
            <a:endParaRPr lang="en-US" altLang="en-US" sz="100" b="1" dirty="0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44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63447" y="1215897"/>
            <a:ext cx="6096000" cy="5231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 b="1" dirty="0">
                <a:latin typeface="Calibri" panose="020F0502020204030204" charset="0"/>
                <a:cs typeface="Calibri" panose="020F0502020204030204" charset="0"/>
              </a:rPr>
              <a:t>Obtain </a:t>
            </a:r>
            <a:r>
              <a:rPr lang="en-US" altLang="zh-CN" sz="2400" b="1" dirty="0" err="1">
                <a:latin typeface="Calibri" panose="020F0502020204030204" charset="0"/>
                <a:cs typeface="Calibri" panose="020F0502020204030204" charset="0"/>
              </a:rPr>
              <a:t>NEPViewer</a:t>
            </a:r>
            <a:r>
              <a:rPr lang="en-US" altLang="zh-CN" sz="2400" b="1" dirty="0">
                <a:latin typeface="Calibri" panose="020F0502020204030204" charset="0"/>
                <a:cs typeface="Calibri" panose="020F0502020204030204" charset="0"/>
              </a:rPr>
              <a:t> App</a:t>
            </a:r>
            <a:endParaRPr lang="en-US" altLang="zh-CN" sz="2400" b="1" dirty="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Monitoring configuration</a:t>
            </a:r>
            <a:endParaRPr lang="en-US" altLang="en-US" sz="24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800100" lvl="1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>
                <a:sym typeface="+mn-ea"/>
              </a:rPr>
              <a:t>Notice</a:t>
            </a:r>
            <a:endParaRPr lang="en-US" altLang="en-US" dirty="0">
              <a:sym typeface="+mn-ea"/>
            </a:endParaRPr>
          </a:p>
          <a:p>
            <a:pPr marL="800100" lvl="1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>
                <a:sym typeface="+mn-ea"/>
              </a:rPr>
              <a:t>Create new account</a:t>
            </a:r>
            <a:endParaRPr lang="en-US" altLang="en-US" dirty="0">
              <a:sym typeface="+mn-ea"/>
            </a:endParaRPr>
          </a:p>
          <a:p>
            <a:pPr marL="800100" lvl="1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>
                <a:sym typeface="+mn-ea"/>
              </a:rPr>
              <a:t>Add PV plant</a:t>
            </a:r>
            <a:endParaRPr lang="en-US" altLang="en-US" dirty="0">
              <a:sym typeface="+mn-ea"/>
            </a:endParaRPr>
          </a:p>
          <a:p>
            <a:pPr marL="800100" lvl="1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err="1">
                <a:sym typeface="+mn-ea"/>
              </a:rPr>
              <a:t>WiFi</a:t>
            </a:r>
            <a:r>
              <a:rPr lang="en-US" altLang="en-US" dirty="0">
                <a:sym typeface="+mn-ea"/>
              </a:rPr>
              <a:t> configuration (for iOS)</a:t>
            </a:r>
            <a:endParaRPr lang="en-US" altLang="en-US" dirty="0">
              <a:sym typeface="+mn-ea"/>
            </a:endParaRPr>
          </a:p>
          <a:p>
            <a:pPr marL="800100" lvl="1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err="1">
                <a:sym typeface="+mn-ea"/>
              </a:rPr>
              <a:t>WiFi</a:t>
            </a:r>
            <a:r>
              <a:rPr lang="en-US" altLang="en-US" dirty="0">
                <a:sym typeface="+mn-ea"/>
              </a:rPr>
              <a:t> configuration (for Android)</a:t>
            </a:r>
            <a:endParaRPr lang="en-US" altLang="en-US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342900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PV Plant introduction</a:t>
            </a:r>
            <a:endParaRPr lang="en-US" altLang="en-US" sz="24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342900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Setting</a:t>
            </a:r>
            <a:endParaRPr lang="en-US" altLang="en-US" sz="24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342900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Output Power Adjustment</a:t>
            </a:r>
            <a:endParaRPr lang="en-US" altLang="en-US" sz="2400" b="1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342900" indent="-342900" algn="l" rtl="0" eaLnBrk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Additional information</a:t>
            </a:r>
            <a:endParaRPr lang="en-US" alt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1010348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</a:t>
            </a:r>
            <a:r>
              <a:rPr lang="en-US" altLang="en-US" sz="2800" dirty="0">
                <a:sym typeface="+mn-ea"/>
              </a:rPr>
              <a:t> (for Android)</a:t>
            </a:r>
            <a:endParaRPr lang="en-US" sz="2800" dirty="0"/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494790"/>
            <a:ext cx="2283460" cy="45154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770" y="1494790"/>
            <a:ext cx="2283460" cy="4521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9290050" y="4025900"/>
            <a:ext cx="2420620" cy="1355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Click </a:t>
            </a:r>
            <a:r>
              <a:rPr lang="en-US" altLang="zh-CN" b="1" dirty="0">
                <a:solidFill>
                  <a:srgbClr val="FF0000"/>
                </a:solidFill>
              </a:rPr>
              <a:t>Settings</a:t>
            </a:r>
            <a:r>
              <a:rPr lang="en-US" altLang="zh-CN" dirty="0"/>
              <a:t> to enter the mobile phone connection </a:t>
            </a:r>
            <a:r>
              <a:rPr lang="en-US" altLang="zh-CN" dirty="0" err="1"/>
              <a:t>WiFi</a:t>
            </a:r>
            <a:r>
              <a:rPr lang="en-US" altLang="zh-CN" dirty="0"/>
              <a:t> interface</a:t>
            </a:r>
            <a:endParaRPr lang="en-US" altLang="zh-CN" dirty="0"/>
          </a:p>
        </p:txBody>
      </p:sp>
      <p:sp>
        <p:nvSpPr>
          <p:cNvPr id="5" name="textbox 170"/>
          <p:cNvSpPr/>
          <p:nvPr>
            <p:custDataLst>
              <p:tags r:id="rId5"/>
            </p:custDataLst>
          </p:nvPr>
        </p:nvSpPr>
        <p:spPr>
          <a:xfrm>
            <a:off x="576580" y="1585595"/>
            <a:ext cx="3337560" cy="287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en-US" altLang="zh-CN" dirty="0">
                <a:sym typeface="+mn-ea"/>
              </a:rPr>
              <a:t>If 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no NEP device</a:t>
            </a:r>
            <a:r>
              <a:rPr lang="en-US" altLang="zh-CN" dirty="0">
                <a:sym typeface="+mn-ea"/>
              </a:rPr>
              <a:t> shows up:</a:t>
            </a:r>
            <a:endParaRPr lang="en-US" altLang="zh-CN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Click the button to pop up the WIFI setting pop-up window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Click to refresh and search for nearby NEP devices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1006348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</a:t>
            </a:r>
            <a:r>
              <a:rPr lang="en-US" altLang="en-US" sz="2800" dirty="0">
                <a:sym typeface="+mn-ea"/>
              </a:rPr>
              <a:t> (for Android)</a:t>
            </a:r>
            <a:endParaRPr lang="en-US" sz="2800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0495" y="1422400"/>
            <a:ext cx="2289810" cy="44723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0" name="textbox 170"/>
          <p:cNvSpPr/>
          <p:nvPr/>
        </p:nvSpPr>
        <p:spPr>
          <a:xfrm>
            <a:off x="576580" y="1585595"/>
            <a:ext cx="5112385" cy="1546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When there is a failed device, the </a:t>
            </a:r>
            <a:r>
              <a:rPr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Retry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button will appear for easy re-networking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Click </a:t>
            </a:r>
            <a:r>
              <a:rPr lang="en-US" b="1" kern="0" spc="-2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TEST</a:t>
            </a:r>
            <a:r>
              <a:rPr lang="en-US"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to g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o to the connectivity test pag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1016698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</a:t>
            </a:r>
            <a:r>
              <a:rPr lang="en-US" altLang="en-US" sz="2800" dirty="0">
                <a:sym typeface="+mn-ea"/>
              </a:rPr>
              <a:t> (for Android)</a:t>
            </a:r>
            <a:endParaRPr lang="en-US" sz="2800" dirty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21517" y="1509395"/>
            <a:ext cx="2261870" cy="44475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412" y="1466684"/>
            <a:ext cx="2320189" cy="4532961"/>
          </a:xfrm>
          <a:prstGeom prst="rect">
            <a:avLst/>
          </a:prstGeom>
        </p:spPr>
      </p:pic>
      <p:sp>
        <p:nvSpPr>
          <p:cNvPr id="4" name="textbox 170"/>
          <p:cNvSpPr/>
          <p:nvPr>
            <p:custDataLst>
              <p:tags r:id="rId6"/>
            </p:custDataLst>
          </p:nvPr>
        </p:nvSpPr>
        <p:spPr>
          <a:xfrm>
            <a:off x="576580" y="1585595"/>
            <a:ext cx="5112385" cy="288290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Successful connectivity detection will display the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IP</a:t>
            </a:r>
            <a:r>
              <a:rPr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 address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altLang="zh-CN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For </a:t>
            </a:r>
            <a:r>
              <a:rPr lang="en-US" altLang="zh-CN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the one without </a:t>
            </a:r>
            <a:r>
              <a:rPr lang="en-US" altLang="zh-CN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IP address, please try the TEST again.</a:t>
            </a:r>
            <a:endParaRPr lang="en-US" altLang="zh-CN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altLang="zh-CN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Click </a:t>
            </a:r>
            <a:r>
              <a:rPr lang="en-US" b="1" kern="0" spc="-2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Done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to complete and exit the Configuration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page.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428879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3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PV Plant introduction</a:t>
            </a:r>
            <a:endParaRPr lang="en-US" sz="2800" b="1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85" y="1564640"/>
            <a:ext cx="2356485" cy="35445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045" y="1564640"/>
            <a:ext cx="2240915" cy="39909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170"/>
          <p:cNvSpPr/>
          <p:nvPr>
            <p:custDataLst>
              <p:tags r:id="rId5"/>
            </p:custDataLst>
          </p:nvPr>
        </p:nvSpPr>
        <p:spPr>
          <a:xfrm>
            <a:off x="576580" y="1585595"/>
            <a:ext cx="5112385" cy="14973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altLang="zh-CN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+mj-lt"/>
                <a:sym typeface="+mn-ea"/>
              </a:rPr>
              <a:t>Include </a:t>
            </a:r>
            <a:r>
              <a:rPr lang="zh-CN" altLang="zh-CN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+mj-lt"/>
                <a:sym typeface="+mn-ea"/>
              </a:rPr>
              <a:t>the real-time power, weather, income, equipment status, equipment energy flow indication and environment</a:t>
            </a:r>
            <a:r>
              <a:rPr lang="en-US" altLang="zh-CN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+mj-lt"/>
                <a:sym typeface="+mn-ea"/>
              </a:rPr>
              <a:t> benefit</a:t>
            </a:r>
            <a:r>
              <a:rPr lang="zh-CN" altLang="zh-CN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+mj-lt"/>
                <a:sym typeface="+mn-ea"/>
              </a:rPr>
              <a:t> information of the power station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428879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3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PV Plant introduction</a:t>
            </a:r>
            <a:endParaRPr lang="en-US" sz="2800" b="1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79792" y="1396643"/>
            <a:ext cx="2853055" cy="3467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484" y="1329690"/>
            <a:ext cx="2474593" cy="45290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052" y="1329690"/>
            <a:ext cx="1708238" cy="23940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箭头: 右 8"/>
          <p:cNvSpPr/>
          <p:nvPr/>
        </p:nvSpPr>
        <p:spPr>
          <a:xfrm>
            <a:off x="4349940" y="3169920"/>
            <a:ext cx="2152820" cy="152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321725" y="2607223"/>
            <a:ext cx="220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dirty="0"/>
              <a:t>Click the related SN</a:t>
            </a:r>
            <a:endParaRPr lang="en-US" altLang="zh-C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428879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3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PV Plant introduction</a:t>
            </a:r>
            <a:endParaRPr lang="en-US" sz="2800" b="1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93505" y="1422400"/>
            <a:ext cx="2340610" cy="4577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00190" y="1422400"/>
            <a:ext cx="2261235" cy="4577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0" name="textbox 170"/>
          <p:cNvSpPr/>
          <p:nvPr>
            <p:custDataLst>
              <p:tags r:id="rId7"/>
            </p:custDataLst>
          </p:nvPr>
        </p:nvSpPr>
        <p:spPr>
          <a:xfrm>
            <a:off x="576580" y="1585595"/>
            <a:ext cx="4265295" cy="2574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Enter the APP homepage, select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PV Plant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kern="0" spc="-20" dirty="0">
                <a:latin typeface="+mj-lt"/>
                <a:ea typeface="微软雅黑" panose="020B0503020204020204" charset="-122"/>
                <a:cs typeface="+mj-lt"/>
                <a:sym typeface="+mn-ea"/>
              </a:rPr>
              <a:t>You can see </a:t>
            </a:r>
            <a:r>
              <a:rPr kern="0" spc="-1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all</a:t>
            </a:r>
            <a:r>
              <a:rPr kern="0" spc="4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</a:t>
            </a:r>
            <a:r>
              <a:rPr kern="0" spc="-1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the</a:t>
            </a:r>
            <a:r>
              <a:rPr kern="0" spc="5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</a:t>
            </a:r>
            <a:r>
              <a:rPr kern="0" spc="-1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sites</a:t>
            </a:r>
            <a:r>
              <a:rPr kern="0" spc="2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</a:t>
            </a:r>
            <a:r>
              <a:rPr kern="0" spc="-1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y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ou've</a:t>
            </a:r>
            <a:r>
              <a:rPr kern="0" spc="10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</a:t>
            </a:r>
            <a:r>
              <a:rPr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added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spc="-2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  <a:buClrTx/>
              <a:buSzTx/>
              <a:buFontTx/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Click on any site you added before, you'll see it in detail.</a:t>
            </a:r>
            <a:endParaRPr lang="en-US" kern="0" dirty="0"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428879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3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PV Plant introduction</a:t>
            </a:r>
            <a:endParaRPr lang="en-US" sz="2800" b="1" dirty="0"/>
          </a:p>
        </p:txBody>
      </p:sp>
      <p:sp>
        <p:nvSpPr>
          <p:cNvPr id="5" name="textbox 170"/>
          <p:cNvSpPr/>
          <p:nvPr>
            <p:custDataLst>
              <p:tags r:id="rId2"/>
            </p:custDataLst>
          </p:nvPr>
        </p:nvSpPr>
        <p:spPr>
          <a:xfrm>
            <a:off x="576580" y="1585595"/>
            <a:ext cx="4907280" cy="37496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en-US" kern="100" dirty="0">
                <a:effectLst/>
                <a:sym typeface="+mn-ea"/>
              </a:rPr>
              <a:t>PV Plant page will display PV plant name, user e-mail and installer e-mail.</a:t>
            </a:r>
            <a:endParaRPr lang="en-US" altLang="zh-CN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Click search box to search page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Click PV plant to detailed page</a:t>
            </a:r>
            <a:endParaRPr lang="en-US" kern="100" dirty="0">
              <a:effectLst/>
              <a:sym typeface="+mn-ea"/>
            </a:endParaRPr>
          </a:p>
          <a:p>
            <a:pPr marL="14605" indent="0" algn="l" rtl="0" eaLnBrk="0" fontAlgn="auto">
              <a:lnSpc>
                <a:spcPct val="125000"/>
              </a:lnSpc>
              <a:buFont typeface="+mj-lt"/>
              <a:buNone/>
            </a:pPr>
            <a:endParaRPr lang="en-US" b="1" kern="100" dirty="0">
              <a:solidFill>
                <a:srgbClr val="FF0000"/>
              </a:solidFill>
              <a:effectLst/>
              <a:sym typeface="+mn-ea"/>
            </a:endParaRPr>
          </a:p>
          <a:p>
            <a:pPr marL="14605" indent="0" algn="l" rtl="0" eaLnBrk="0" fontAlgn="auto">
              <a:lnSpc>
                <a:spcPct val="125000"/>
              </a:lnSpc>
              <a:buFont typeface="+mj-lt"/>
              <a:buNone/>
            </a:pPr>
            <a:r>
              <a:rPr lang="en-US" b="1" kern="100" dirty="0">
                <a:solidFill>
                  <a:srgbClr val="FF0000"/>
                </a:solidFill>
                <a:effectLst/>
                <a:sym typeface="+mn-ea"/>
              </a:rPr>
              <a:t>Note</a:t>
            </a:r>
            <a:r>
              <a:rPr lang="en-US" kern="100" dirty="0">
                <a:solidFill>
                  <a:srgbClr val="FF0000"/>
                </a:solidFill>
                <a:effectLst/>
                <a:sym typeface="+mn-ea"/>
              </a:rPr>
              <a:t>:</a:t>
            </a:r>
            <a:r>
              <a:rPr lang="en-US" kern="100" dirty="0">
                <a:effectLst/>
                <a:sym typeface="+mn-ea"/>
              </a:rPr>
              <a:t> </a:t>
            </a:r>
            <a:endParaRPr lang="en-US" kern="100" dirty="0">
              <a:effectLst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  <a:buFont typeface="+mj-lt"/>
              <a:buNone/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kern="100" dirty="0">
                <a:effectLst/>
                <a:sym typeface="+mn-ea"/>
              </a:rPr>
              <a:t>Long press PV plant to for a dialog of edit or delete option.</a:t>
            </a:r>
            <a:endParaRPr lang="en-US" altLang="zh-CN" dirty="0">
              <a:sym typeface="+mn-ea"/>
            </a:endParaRP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405452" y="1643201"/>
            <a:ext cx="2924175" cy="39090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428879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3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PV Plant introduction</a:t>
            </a:r>
            <a:endParaRPr lang="en-US" sz="2800" b="1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458585" y="1392555"/>
            <a:ext cx="2368550" cy="46596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917305" y="1392555"/>
            <a:ext cx="2438400" cy="1854200"/>
          </a:xfrm>
          <a:prstGeom prst="rect">
            <a:avLst/>
          </a:prstGeom>
        </p:spPr>
      </p:pic>
      <p:sp>
        <p:nvSpPr>
          <p:cNvPr id="5" name="textbox 170"/>
          <p:cNvSpPr/>
          <p:nvPr>
            <p:custDataLst>
              <p:tags r:id="rId5"/>
            </p:custDataLst>
          </p:nvPr>
        </p:nvSpPr>
        <p:spPr>
          <a:xfrm>
            <a:off x="576580" y="1585595"/>
            <a:ext cx="4907280" cy="31686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en-US" altLang="zh-CN" dirty="0">
                <a:sym typeface="+mn-ea"/>
              </a:rPr>
              <a:t>Long press the PV Plant, then you could edit or  delete the PV plant.</a:t>
            </a:r>
            <a:endParaRPr lang="en-US" altLang="zh-CN" dirty="0"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Edit PV plant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effectLst/>
                <a:cs typeface="Times New Roman" panose="02020603050405020304" pitchFamily="18" charset="0"/>
                <a:sym typeface="+mn-ea"/>
              </a:rPr>
              <a:t>Delete PV plant</a:t>
            </a:r>
            <a:endParaRPr lang="en-US" kern="100" dirty="0">
              <a:effectLst/>
              <a:sym typeface="+mn-ea"/>
            </a:endParaRPr>
          </a:p>
          <a:p>
            <a:pPr marL="14605" indent="0" algn="l" rtl="0" eaLnBrk="0" fontAlgn="auto">
              <a:lnSpc>
                <a:spcPct val="125000"/>
              </a:lnSpc>
              <a:buFont typeface="+mj-lt"/>
              <a:buNone/>
            </a:pPr>
            <a:endParaRPr lang="en-US" b="1" kern="100" dirty="0">
              <a:solidFill>
                <a:srgbClr val="FF0000"/>
              </a:solidFill>
              <a:effectLst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  <a:buFont typeface="+mj-lt"/>
              <a:buNone/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kern="100" dirty="0">
                <a:effectLst/>
                <a:sym typeface="+mn-ea"/>
              </a:rPr>
              <a:t>Click "OK" to delete. List will refresh after delete.</a:t>
            </a:r>
            <a:endParaRPr lang="en-US" kern="100" dirty="0">
              <a:effectLst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  <a:buFont typeface="+mj-lt"/>
              <a:buNone/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kern="100" dirty="0">
                <a:effectLst/>
                <a:sym typeface="+mn-ea"/>
              </a:rPr>
              <a:t>Click "cancel" to close dialog</a:t>
            </a:r>
            <a:endParaRPr lang="en-US" kern="100" dirty="0"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295148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4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Setting</a:t>
            </a:r>
            <a:endParaRPr lang="en-US" sz="2800" b="1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737600" y="1481455"/>
            <a:ext cx="2633345" cy="48431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170"/>
          <p:cNvSpPr/>
          <p:nvPr>
            <p:custDataLst>
              <p:tags r:id="rId4"/>
            </p:custDataLst>
          </p:nvPr>
        </p:nvSpPr>
        <p:spPr>
          <a:xfrm>
            <a:off x="576580" y="1585595"/>
            <a:ext cx="3559810" cy="11830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357505" indent="-342900" algn="l" rtl="0" eaLnBrk="0" fontAlgn="auto">
              <a:lnSpc>
                <a:spcPct val="125000"/>
              </a:lnSpc>
              <a:buAutoNum type="arabicPeriod"/>
            </a:pPr>
            <a:r>
              <a:rPr lang="en-US" altLang="zh-CN" dirty="0">
                <a:sym typeface="+mn-ea"/>
              </a:rPr>
              <a:t>Inverter setting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Add devices to the PV Plant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Account setting</a:t>
            </a:r>
            <a:endParaRPr lang="en-US" kern="100" dirty="0"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726805" y="1333500"/>
            <a:ext cx="2634615" cy="49930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8" name="textbox 38"/>
          <p:cNvSpPr/>
          <p:nvPr>
            <p:custDataLst>
              <p:tags r:id="rId3"/>
            </p:custDataLst>
          </p:nvPr>
        </p:nvSpPr>
        <p:spPr>
          <a:xfrm>
            <a:off x="494030" y="339090"/>
            <a:ext cx="295148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4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Setting</a:t>
            </a:r>
            <a:endParaRPr lang="en-US" sz="2800" b="1" dirty="0"/>
          </a:p>
        </p:txBody>
      </p:sp>
      <p:sp>
        <p:nvSpPr>
          <p:cNvPr id="6" name="textbox 170"/>
          <p:cNvSpPr/>
          <p:nvPr>
            <p:custDataLst>
              <p:tags r:id="rId4"/>
            </p:custDataLst>
          </p:nvPr>
        </p:nvSpPr>
        <p:spPr>
          <a:xfrm>
            <a:off x="576580" y="1585595"/>
            <a:ext cx="3559810" cy="31597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357505" indent="-342900" algn="l" rtl="0" eaLnBrk="0" fontAlgn="auto">
              <a:lnSpc>
                <a:spcPct val="125000"/>
              </a:lnSpc>
              <a:buAutoNum type="arabicPeriod"/>
            </a:pPr>
            <a:r>
              <a:rPr lang="en-US" altLang="zh-CN" dirty="0">
                <a:sym typeface="+mn-ea"/>
              </a:rPr>
              <a:t>Reset the password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Change the account name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Change the phone number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Select the country/Region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Stress address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Set language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About NEP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Sign out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Delete account</a:t>
            </a:r>
            <a:endParaRPr lang="en-US" kern="100" dirty="0"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34219" y="1524000"/>
            <a:ext cx="1998980" cy="44450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7080" y="2164080"/>
            <a:ext cx="2974340" cy="2976879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6155690" y="1471295"/>
            <a:ext cx="2776220" cy="1957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400" kern="0" spc="4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Open</a:t>
            </a:r>
            <a:r>
              <a:rPr sz="2400" b="1" kern="0" spc="1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-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NEPViewer</a:t>
            </a:r>
            <a:endParaRPr lang="en-US" altLang="en-US" sz="24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marL="255270" indent="-1905" algn="l" rtl="0" eaLnBrk="0">
              <a:lnSpc>
                <a:spcPct val="96000"/>
              </a:lnSpc>
              <a:spcBef>
                <a:spcPts val="550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Search for</a:t>
            </a:r>
            <a:r>
              <a:rPr sz="18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NEPVi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ewer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App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Stor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en-US"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(iOS)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or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Google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Play</a:t>
            </a:r>
            <a:r>
              <a:rPr lang="en-US"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(Android )</a:t>
            </a:r>
            <a:endParaRPr lang="en-US" altLang="en-US" sz="1400" dirty="0"/>
          </a:p>
        </p:txBody>
      </p:sp>
      <p:sp>
        <p:nvSpPr>
          <p:cNvPr id="52" name="textbox 52"/>
          <p:cNvSpPr/>
          <p:nvPr/>
        </p:nvSpPr>
        <p:spPr>
          <a:xfrm>
            <a:off x="478790" y="339090"/>
            <a:ext cx="6052185" cy="374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eaLnBrk="0">
              <a:lnSpc>
                <a:spcPct val="81000"/>
              </a:lnSpc>
            </a:pPr>
            <a:r>
              <a:rPr lang="en-US" sz="2800" b="1" dirty="0"/>
              <a:t>1. </a:t>
            </a:r>
            <a:r>
              <a:rPr sz="2800" b="1" dirty="0"/>
              <a:t>Get and Open </a:t>
            </a:r>
            <a:r>
              <a:rPr sz="2800" b="1" dirty="0" err="1"/>
              <a:t>NEPViewer</a:t>
            </a:r>
            <a:endParaRPr lang="en-US" altLang="en-US" sz="2800" b="1" dirty="0"/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7080" y="5529579"/>
            <a:ext cx="2974340" cy="464819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580669" y="1471295"/>
            <a:ext cx="3151504" cy="349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400" kern="0" spc="4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Obtain</a:t>
            </a:r>
            <a:r>
              <a:rPr sz="2400" b="1" kern="0" spc="1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NEPViewer App</a:t>
            </a:r>
            <a:endParaRPr lang="en-US" altLang="en-US" sz="2400" dirty="0"/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6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03885" y="1200150"/>
            <a:ext cx="2510790" cy="29152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414395" y="1200149"/>
            <a:ext cx="2498090" cy="34499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212205" y="1200149"/>
            <a:ext cx="2387600" cy="43097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imag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8899525" y="1200150"/>
            <a:ext cx="2531745" cy="3030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03885" y="4402455"/>
            <a:ext cx="226822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dirty="0"/>
              <a:t>Reset the password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3394075" y="4928730"/>
            <a:ext cx="24682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dirty="0"/>
              <a:t>Change the account</a:t>
            </a:r>
            <a:endParaRPr lang="en-US" altLang="zh-CN" dirty="0"/>
          </a:p>
          <a:p>
            <a:pPr lvl="0"/>
            <a:r>
              <a:rPr lang="en-US" altLang="zh-CN" dirty="0"/>
              <a:t>information</a:t>
            </a:r>
            <a:endParaRPr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6212265" y="5758436"/>
            <a:ext cx="190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dirty="0"/>
              <a:t>Set language</a:t>
            </a:r>
            <a:endParaRPr lang="en-US" altLang="zh-CN" dirty="0"/>
          </a:p>
        </p:txBody>
      </p:sp>
      <p:sp>
        <p:nvSpPr>
          <p:cNvPr id="38" name="textbox 38"/>
          <p:cNvSpPr/>
          <p:nvPr>
            <p:custDataLst>
              <p:tags r:id="rId6"/>
            </p:custDataLst>
          </p:nvPr>
        </p:nvSpPr>
        <p:spPr>
          <a:xfrm>
            <a:off x="494030" y="339090"/>
            <a:ext cx="295148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4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Setting</a:t>
            </a:r>
            <a:endParaRPr lang="en-US" sz="2800" b="1" dirty="0"/>
          </a:p>
        </p:txBody>
      </p:sp>
      <p:sp>
        <p:nvSpPr>
          <p:cNvPr id="4" name="textbox 170"/>
          <p:cNvSpPr/>
          <p:nvPr>
            <p:custDataLst>
              <p:tags r:id="rId7"/>
            </p:custDataLst>
          </p:nvPr>
        </p:nvSpPr>
        <p:spPr>
          <a:xfrm>
            <a:off x="8899525" y="4459605"/>
            <a:ext cx="2531745" cy="1204595"/>
          </a:xfrm>
          <a:prstGeom prst="rect">
            <a:avLst/>
          </a:prstGeom>
        </p:spPr>
        <p:txBody>
          <a:bodyPr vert="horz" wrap="square" lIns="0" tIns="0" rIns="0" bIns="0"/>
          <a:p>
            <a:pPr marL="14605" indent="0" algn="l" rtl="0" eaLnBrk="0" fontAlgn="auto">
              <a:lnSpc>
                <a:spcPct val="125000"/>
              </a:lnSpc>
              <a:buFont typeface="+mj-lt"/>
              <a:buNone/>
            </a:pPr>
            <a:r>
              <a:rPr lang="en-US" altLang="zh-CN" dirty="0">
                <a:sym typeface="+mn-ea"/>
              </a:rPr>
              <a:t>About NEP</a:t>
            </a:r>
            <a:endParaRPr lang="en-US" altLang="zh-CN" dirty="0"/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APP version</a:t>
            </a:r>
            <a:endParaRPr lang="en-US" altLang="zh-CN" kern="100" dirty="0">
              <a:effectLst/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Privacy agreement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27400" y="2677160"/>
            <a:ext cx="32848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dirty="0"/>
              <a:t>1. Settings</a:t>
            </a:r>
            <a:endParaRPr lang="en-US" altLang="zh-CN" dirty="0"/>
          </a:p>
          <a:p>
            <a:pPr lvl="0"/>
            <a:r>
              <a:rPr lang="en-US" altLang="zh-CN" dirty="0"/>
              <a:t>2. Inverter Settings</a:t>
            </a:r>
            <a:endParaRPr lang="en-US" altLang="zh-CN" dirty="0"/>
          </a:p>
        </p:txBody>
      </p:sp>
      <p:sp>
        <p:nvSpPr>
          <p:cNvPr id="38" name="textbox 38"/>
          <p:cNvSpPr/>
          <p:nvPr>
            <p:custDataLst>
              <p:tags r:id="rId2"/>
            </p:custDataLst>
          </p:nvPr>
        </p:nvSpPr>
        <p:spPr>
          <a:xfrm>
            <a:off x="494030" y="339090"/>
            <a:ext cx="571881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5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Output Power Adjustment</a:t>
            </a:r>
            <a:endParaRPr lang="en-US" altLang="en-US" sz="2800" b="1" dirty="0">
              <a:sym typeface="+mn-ea"/>
            </a:endParaRPr>
          </a:p>
        </p:txBody>
      </p:sp>
      <p:sp>
        <p:nvSpPr>
          <p:cNvPr id="4" name="textbox 170"/>
          <p:cNvSpPr/>
          <p:nvPr>
            <p:custDataLst>
              <p:tags r:id="rId3"/>
            </p:custDataLst>
          </p:nvPr>
        </p:nvSpPr>
        <p:spPr>
          <a:xfrm>
            <a:off x="8416290" y="2423795"/>
            <a:ext cx="3132455" cy="3529965"/>
          </a:xfrm>
          <a:prstGeom prst="rect">
            <a:avLst/>
          </a:prstGeom>
        </p:spPr>
        <p:txBody>
          <a:bodyPr vert="horz" wrap="square" lIns="0" tIns="0" rIns="0" bIns="0"/>
          <a:p>
            <a:pPr marL="14605" indent="0" algn="l" rtl="0" eaLnBrk="0" fontAlgn="auto">
              <a:lnSpc>
                <a:spcPct val="125000"/>
              </a:lnSpc>
              <a:buFont typeface="+mj-lt"/>
              <a:buNone/>
            </a:pPr>
            <a:r>
              <a:rPr lang="en-US" altLang="zh-CN" dirty="0">
                <a:sym typeface="+mn-ea"/>
              </a:rPr>
              <a:t>Select Local Mode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BDM needs  to be in AP mode when you used this mode. Your phone needs to connect to BDM hotspot, see in step 3.1.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>
                <a:sym typeface="+mn-ea"/>
              </a:rPr>
              <a:t>BDM and your phone need to connect to the same WiFi when you uss AT mode, see in step 3.2.</a:t>
            </a:r>
            <a:endParaRPr lang="en-US" altLang="zh-CN" dirty="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9460" y="1120140"/>
            <a:ext cx="2433955" cy="48336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b="6348"/>
          <a:stretch>
            <a:fillRect/>
          </a:stretch>
        </p:blipFill>
        <p:spPr>
          <a:xfrm>
            <a:off x="5662930" y="1120140"/>
            <a:ext cx="2598420" cy="48336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textbox 38"/>
          <p:cNvSpPr/>
          <p:nvPr>
            <p:custDataLst>
              <p:tags r:id="rId2"/>
            </p:custDataLst>
          </p:nvPr>
        </p:nvSpPr>
        <p:spPr>
          <a:xfrm>
            <a:off x="494030" y="339090"/>
            <a:ext cx="774446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5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Output Power Adjustment</a:t>
            </a:r>
            <a:r>
              <a:rPr lang="en-US" sz="2800" dirty="0">
                <a:sym typeface="+mn-ea"/>
              </a:rPr>
              <a:t> - </a:t>
            </a:r>
            <a:r>
              <a:rPr lang="en-US" altLang="en-US" sz="2800" dirty="0" err="1">
                <a:sym typeface="+mn-ea"/>
              </a:rPr>
              <a:t>AP Mode</a:t>
            </a:r>
            <a:endParaRPr lang="en-US" altLang="en-US" sz="2800" b="1" dirty="0">
              <a:sym typeface="+mn-ea"/>
            </a:endParaRPr>
          </a:p>
        </p:txBody>
      </p:sp>
      <p:sp>
        <p:nvSpPr>
          <p:cNvPr id="4" name="textbox 170"/>
          <p:cNvSpPr/>
          <p:nvPr>
            <p:custDataLst>
              <p:tags r:id="rId3"/>
            </p:custDataLst>
          </p:nvPr>
        </p:nvSpPr>
        <p:spPr>
          <a:xfrm>
            <a:off x="614680" y="5770880"/>
            <a:ext cx="3777615" cy="806450"/>
          </a:xfrm>
          <a:prstGeom prst="rect">
            <a:avLst/>
          </a:prstGeom>
        </p:spPr>
        <p:txBody>
          <a:bodyPr vert="horz" wrap="square" lIns="0" tIns="0" rIns="0" bIns="0"/>
          <a:p>
            <a:pPr marL="14605" indent="0" algn="l" rtl="0" eaLnBrk="0" fontAlgn="auto">
              <a:lnSpc>
                <a:spcPct val="125000"/>
              </a:lnSpc>
              <a:buFont typeface="+mj-lt"/>
              <a:buNone/>
            </a:pPr>
            <a:r>
              <a:rPr lang="en-US" altLang="zh-CN" dirty="0">
                <a:sym typeface="+mn-ea"/>
              </a:rPr>
              <a:t>If you phone is not connecting to the BDM hotspot, a dialog will pop up.</a:t>
            </a:r>
            <a:endParaRPr lang="en-US" altLang="zh-CN" dirty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14450" y="1120140"/>
            <a:ext cx="2390140" cy="4650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12080" y="1120140"/>
            <a:ext cx="2406650" cy="31419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741410" y="1120140"/>
            <a:ext cx="2415540" cy="46507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4791710" y="4385310"/>
            <a:ext cx="3401695" cy="15424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p>
            <a:pPr marL="14605" lvl="0" algn="l" eaLnBrk="0">
              <a:lnSpc>
                <a:spcPct val="125000"/>
              </a:lnSpc>
              <a:buClrTx/>
              <a:buSzTx/>
              <a:buFont typeface="+mj-lt"/>
            </a:pPr>
            <a:r>
              <a:rPr lang="en-US" altLang="zh-CN" dirty="0">
                <a:sym typeface="+mn-ea"/>
              </a:rPr>
              <a:t>If your phone is connecting to the BDM hotspot, "BDM Output Power Adjust" button will display itself.</a:t>
            </a:r>
            <a:endParaRPr lang="en-US" altLang="zh-CN" dirty="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48115" y="5851525"/>
            <a:ext cx="18021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1. 800W-</a:t>
            </a:r>
            <a:r>
              <a:rPr lang="en-US" altLang="zh-CN" dirty="0"/>
              <a:t>600W</a:t>
            </a:r>
            <a:endParaRPr lang="zh-CN" altLang="en-US"/>
          </a:p>
          <a:p>
            <a:r>
              <a:rPr lang="zh-CN" altLang="en-US"/>
              <a:t>2. 600W-800W</a:t>
            </a:r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71255" y="1121410"/>
            <a:ext cx="2383790" cy="46494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70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textbox 38"/>
          <p:cNvSpPr/>
          <p:nvPr>
            <p:custDataLst>
              <p:tags r:id="rId4"/>
            </p:custDataLst>
          </p:nvPr>
        </p:nvSpPr>
        <p:spPr>
          <a:xfrm>
            <a:off x="494030" y="339090"/>
            <a:ext cx="774446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5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Output Power Adjustment</a:t>
            </a:r>
            <a:r>
              <a:rPr lang="en-US" sz="2800" dirty="0">
                <a:sym typeface="+mn-ea"/>
              </a:rPr>
              <a:t> - </a:t>
            </a:r>
            <a:r>
              <a:rPr lang="en-US" altLang="en-US" sz="2800" dirty="0" err="1">
                <a:sym typeface="+mn-ea"/>
              </a:rPr>
              <a:t>AT Mode</a:t>
            </a:r>
            <a:endParaRPr lang="en-US" altLang="en-US" sz="2800" b="1" dirty="0">
              <a:sym typeface="+mn-ea"/>
            </a:endParaRPr>
          </a:p>
        </p:txBody>
      </p:sp>
      <p:sp>
        <p:nvSpPr>
          <p:cNvPr id="4" name="textbox 170"/>
          <p:cNvSpPr/>
          <p:nvPr>
            <p:custDataLst>
              <p:tags r:id="rId5"/>
            </p:custDataLst>
          </p:nvPr>
        </p:nvSpPr>
        <p:spPr>
          <a:xfrm>
            <a:off x="701675" y="5927725"/>
            <a:ext cx="3777615" cy="370840"/>
          </a:xfrm>
          <a:prstGeom prst="rect">
            <a:avLst/>
          </a:prstGeom>
        </p:spPr>
        <p:txBody>
          <a:bodyPr vert="horz" wrap="square" lIns="0" tIns="0" rIns="0" bIns="0"/>
          <a:p>
            <a:pPr marL="14605" indent="0" algn="l" rtl="0" eaLnBrk="0" fontAlgn="auto">
              <a:lnSpc>
                <a:spcPct val="125000"/>
              </a:lnSpc>
              <a:buFont typeface="+mj-lt"/>
              <a:buNone/>
            </a:pPr>
            <a:r>
              <a:rPr lang="en-US" altLang="zh-CN" dirty="0">
                <a:sym typeface="+mn-ea"/>
              </a:rPr>
              <a:t>Select BDM-800 or other version</a:t>
            </a:r>
            <a:endParaRPr lang="en-US" altLang="zh-CN" dirty="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38590" y="5851525"/>
            <a:ext cx="18218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/>
              <a:t>1. 800W-600W</a:t>
            </a:r>
            <a:endParaRPr lang="en-US" altLang="zh-CN" dirty="0"/>
          </a:p>
          <a:p>
            <a:r>
              <a:rPr lang="en-US" altLang="zh-CN" dirty="0"/>
              <a:t>2. 600W-800W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406"/>
          <a:stretch>
            <a:fillRect/>
          </a:stretch>
        </p:blipFill>
        <p:spPr>
          <a:xfrm>
            <a:off x="1217295" y="1120775"/>
            <a:ext cx="2357755" cy="4650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93640" y="1120775"/>
            <a:ext cx="2402205" cy="35172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23840" y="2487930"/>
            <a:ext cx="6309359" cy="1986279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8200" y="2487930"/>
            <a:ext cx="3370579" cy="1986279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66069" y="284480"/>
            <a:ext cx="1049019" cy="434339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576647" y="1657524"/>
            <a:ext cx="4160520" cy="266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</a:rPr>
              <a:t>Typical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</a:rPr>
              <a:t>connection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</a:rPr>
              <a:t>scheme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</a:rPr>
              <a:t>diagram</a:t>
            </a:r>
            <a:endParaRPr lang="en-US" altLang="en-US" sz="1800" dirty="0">
              <a:latin typeface="+mj-lt"/>
              <a:cs typeface="+mj-lt"/>
            </a:endParaRPr>
          </a:p>
        </p:txBody>
      </p:sp>
      <p:sp>
        <p:nvSpPr>
          <p:cNvPr id="234" name="textbox 234"/>
          <p:cNvSpPr/>
          <p:nvPr/>
        </p:nvSpPr>
        <p:spPr>
          <a:xfrm>
            <a:off x="5287077" y="1657524"/>
            <a:ext cx="2005964" cy="267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</a:rPr>
              <a:t>LED explanation</a:t>
            </a:r>
            <a:endParaRPr lang="en-US" altLang="en-US" sz="1800" dirty="0">
              <a:latin typeface="+mj-lt"/>
              <a:cs typeface="+mj-lt"/>
            </a:endParaRPr>
          </a:p>
        </p:txBody>
      </p:sp>
      <p:sp>
        <p:nvSpPr>
          <p:cNvPr id="236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textbox 38"/>
          <p:cNvSpPr/>
          <p:nvPr>
            <p:custDataLst>
              <p:tags r:id="rId4"/>
            </p:custDataLst>
          </p:nvPr>
        </p:nvSpPr>
        <p:spPr>
          <a:xfrm>
            <a:off x="494030" y="339090"/>
            <a:ext cx="500570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6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lang="en-US" altLang="en-US" sz="2800" b="1" dirty="0">
                <a:sym typeface="+mn-ea"/>
              </a:rPr>
              <a:t>Additional information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/>
          <p:nvPr/>
        </p:nvSpPr>
        <p:spPr>
          <a:xfrm>
            <a:off x="699287" y="2796413"/>
            <a:ext cx="9411334" cy="1068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75"/>
              </a:lnSpc>
            </a:pPr>
            <a:r>
              <a:rPr sz="1500" kern="0" spc="40" dirty="0">
                <a:solidFill>
                  <a:srgbClr val="007AD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</a:t>
            </a:r>
            <a:r>
              <a:rPr lang="en-US" sz="1500" kern="0" spc="40" dirty="0">
                <a:solidFill>
                  <a:srgbClr val="007AD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007AD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lang="en-US" sz="1500" kern="0" spc="40" dirty="0">
                <a:solidFill>
                  <a:srgbClr val="007AD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40" dirty="0">
                <a:solidFill>
                  <a:srgbClr val="007AD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CONNEC</a:t>
            </a:r>
            <a:r>
              <a:rPr sz="1500" kern="0" spc="30" dirty="0">
                <a:solidFill>
                  <a:srgbClr val="007AD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 </a:t>
            </a:r>
            <a:r>
              <a:rPr sz="1500" kern="0" spc="30" dirty="0">
                <a:solidFill>
                  <a:srgbClr val="00447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</a:t>
            </a:r>
            <a:endParaRPr lang="en-US" altLang="en-US" sz="15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marL="15875" algn="l" rtl="0" eaLnBrk="0">
              <a:lnSpc>
                <a:spcPct val="92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 the state o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f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DC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connected, AC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disconnected,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AP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mode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of the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microinverter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will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be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activated.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If AC conn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ected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by accident,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please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unplug AC,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DC to wait for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memory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clearance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of the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microinverter</a:t>
            </a:r>
            <a:r>
              <a:rPr sz="1800" kern="0" spc="-20" dirty="0">
                <a:solidFill>
                  <a:srgbClr val="7F7F7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1800" dirty="0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5140" y="1383029"/>
            <a:ext cx="11148059" cy="528320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494030" y="339090"/>
            <a:ext cx="6584950" cy="370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Notice</a:t>
            </a:r>
            <a:endParaRPr lang="en-US" sz="2800" dirty="0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44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0"/>
          <p:cNvSpPr/>
          <p:nvPr>
            <p:custDataLst>
              <p:tags r:id="rId1"/>
            </p:custDataLst>
          </p:nvPr>
        </p:nvSpPr>
        <p:spPr>
          <a:xfrm>
            <a:off x="560705" y="1376045"/>
            <a:ext cx="4975225" cy="464502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For first time use, you need to register first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Enter e-mail format account</a:t>
            </a:r>
            <a:endParaRPr lang="en-US" altLang="zh-CN" dirty="0"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Enter your password (Password must be at least 6 characters)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Enter your password again for confirmation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Enter user ID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Enter your contact number (Optional)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Select Country/Region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25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Click "Register Now" (If registration succeeds, you will be logged in automatically. If registration fails, the reason for the failure will pop up.)</a:t>
            </a:r>
            <a:endParaRPr lang="en-US" altLang="zh-CN" dirty="0"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7897" b="13066"/>
          <a:stretch>
            <a:fillRect/>
          </a:stretch>
        </p:blipFill>
        <p:spPr>
          <a:xfrm>
            <a:off x="5779006" y="1518285"/>
            <a:ext cx="2792095" cy="43605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8660447" y="1518285"/>
            <a:ext cx="2619375" cy="43535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8" name="textbox 38"/>
          <p:cNvSpPr/>
          <p:nvPr>
            <p:custDataLst>
              <p:tags r:id="rId6"/>
            </p:custDataLst>
          </p:nvPr>
        </p:nvSpPr>
        <p:spPr>
          <a:xfrm>
            <a:off x="494030" y="339090"/>
            <a:ext cx="829056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>
                <a:sym typeface="+mn-ea"/>
              </a:rPr>
              <a:t>Create new account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829056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>
                <a:sym typeface="+mn-ea"/>
              </a:rPr>
              <a:t>Create new account</a:t>
            </a:r>
            <a:endParaRPr lang="en-US" sz="2800" dirty="0"/>
          </a:p>
        </p:txBody>
      </p:sp>
      <p:sp>
        <p:nvSpPr>
          <p:cNvPr id="170" name="textbox 170"/>
          <p:cNvSpPr/>
          <p:nvPr/>
        </p:nvSpPr>
        <p:spPr>
          <a:xfrm>
            <a:off x="576580" y="1537970"/>
            <a:ext cx="3816985" cy="3077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After filling out the information, click </a:t>
            </a:r>
            <a:r>
              <a:rPr lang="en-US"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Register Now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, a prompt box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‘Add Site’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will pop up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If you want to add PV Site,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you can click </a:t>
            </a:r>
            <a:r>
              <a:rPr lang="en-US"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Next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algn="l" rtl="0" eaLnBrk="0">
              <a:lnSpc>
                <a:spcPct val="125000"/>
              </a:lnSpc>
            </a:pPr>
            <a:endParaRPr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If you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click </a:t>
            </a:r>
            <a:r>
              <a:rPr lang="en-US" b="1" kern="0" dirty="0">
                <a:solidFill>
                  <a:srgbClr val="FF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Skip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, 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y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ou'll go to the homepage.</a:t>
            </a:r>
            <a:endParaRPr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47150" y="1424940"/>
            <a:ext cx="2322830" cy="4505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40170" y="1423035"/>
            <a:ext cx="2326005" cy="4507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0"/>
          <p:cNvSpPr/>
          <p:nvPr>
            <p:custDataLst>
              <p:tags r:id="rId1"/>
            </p:custDataLst>
          </p:nvPr>
        </p:nvSpPr>
        <p:spPr>
          <a:xfrm>
            <a:off x="596900" y="999490"/>
            <a:ext cx="8074025" cy="5584190"/>
          </a:xfrm>
          <a:prstGeom prst="rect">
            <a:avLst/>
          </a:prstGeom>
        </p:spPr>
        <p:txBody>
          <a:bodyPr vert="horz" wrap="square" lIns="0" tIns="0" rIns="0" bIns="0"/>
          <a:p>
            <a:pPr marL="342900" indent="-342900" algn="l" rtl="0" eaLnBrk="0" fontAlgn="auto">
              <a:lnSpc>
                <a:spcPct val="118000"/>
              </a:lnSpc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Select photo of your plant (Optional. It will ask for authorization when you select photo from your gallery.)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Enter plant name (Necessary)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Enter installer e-mail (Necessary)</a:t>
            </a:r>
            <a:endParaRPr lang="zh-CN" b="0" kern="100" dirty="0">
              <a:solidFill>
                <a:schemeClr val="tx1"/>
              </a:solidFill>
              <a:effectLst/>
              <a:latin typeface="+mn-lt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Click "Location" (Necessary. It will read country and region from where you are registering this site.)</a:t>
            </a:r>
            <a:endParaRPr lang="zh-CN" b="0" kern="100" dirty="0">
              <a:solidFill>
                <a:schemeClr val="tx1"/>
              </a:solidFill>
              <a:effectLst/>
              <a:latin typeface="+mn-lt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Enter city name (Necessary)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Enter street name (Optional)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Click "Time zone" (Necessary. It will read time zone of "Location". If "Location" is modified, "Time zone" will be modified simultaneously.)</a:t>
            </a: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altLang="zh-CN" kern="100" dirty="0">
                <a:effectLst/>
                <a:sym typeface="+mn-ea"/>
              </a:rPr>
              <a:t>Currency (Necessary)</a:t>
            </a:r>
            <a:endParaRPr lang="en-US" altLang="zh-CN" kern="100" dirty="0">
              <a:effectLst/>
              <a:sym typeface="+mn-ea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Select temperature unit (Optional)</a:t>
            </a:r>
            <a:endParaRPr lang="en-US" kern="100" dirty="0">
              <a:effectLst/>
              <a:sym typeface="+mn-ea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/>
            </a:pPr>
            <a:r>
              <a:rPr lang="en-US" kern="100" dirty="0">
                <a:effectLst/>
                <a:sym typeface="+mn-ea"/>
              </a:rPr>
              <a:t>Enter other viewer (Optional. You can enter multiple email addresses separated by ",". )</a:t>
            </a:r>
            <a:endParaRPr lang="en-US" kern="100" dirty="0">
              <a:effectLst/>
              <a:sym typeface="+mn-ea"/>
            </a:endParaRPr>
          </a:p>
          <a:p>
            <a:pPr marL="14605" indent="0" algn="l" rtl="0" eaLnBrk="0" fontAlgn="auto">
              <a:lnSpc>
                <a:spcPct val="118000"/>
              </a:lnSpc>
              <a:buFont typeface="+mj-lt"/>
              <a:buNone/>
            </a:pPr>
            <a:r>
              <a:rPr lang="en-US" altLang="zh-CN" kern="100" dirty="0">
                <a:effectLst/>
                <a:sym typeface="+mn-ea"/>
              </a:rPr>
              <a:t>      Note: Others could see your plant information if you share it to them</a:t>
            </a:r>
            <a:endParaRPr lang="en-US" altLang="zh-CN" kern="100" dirty="0">
              <a:effectLst/>
              <a:sym typeface="+mn-ea"/>
            </a:endParaRPr>
          </a:p>
          <a:p>
            <a:pPr marL="357505" indent="-342900" algn="l" rtl="0" eaLnBrk="0" fontAlgn="auto">
              <a:lnSpc>
                <a:spcPct val="118000"/>
              </a:lnSpc>
              <a:buFont typeface="+mj-lt"/>
              <a:buAutoNum type="arabicPeriod" startAt="11"/>
            </a:pPr>
            <a:r>
              <a:rPr lang="en-US" kern="100" dirty="0">
                <a:effectLst/>
                <a:sym typeface="+mn-ea"/>
              </a:rPr>
              <a:t>Click "Next" to submit info which will be verified. Account will be created if there is no abnormalities.</a:t>
            </a:r>
            <a:endParaRPr lang="en-US" altLang="zh-CN" dirty="0">
              <a:sym typeface="+mn-ea"/>
            </a:endParaRPr>
          </a:p>
        </p:txBody>
      </p:sp>
      <p:sp>
        <p:nvSpPr>
          <p:cNvPr id="38" name="textbox 38"/>
          <p:cNvSpPr/>
          <p:nvPr>
            <p:custDataLst>
              <p:tags r:id="rId2"/>
            </p:custDataLst>
          </p:nvPr>
        </p:nvSpPr>
        <p:spPr>
          <a:xfrm>
            <a:off x="494030" y="339090"/>
            <a:ext cx="829056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>
                <a:sym typeface="+mn-ea"/>
              </a:rPr>
              <a:t>Add PV plant</a:t>
            </a:r>
            <a:endParaRPr lang="en-US" sz="2800" dirty="0"/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imag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940800" y="1333500"/>
            <a:ext cx="2423160" cy="48158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/>
          <p:nvPr>
            <p:custDataLst>
              <p:tags r:id="rId1"/>
            </p:custDataLst>
          </p:nvPr>
        </p:nvSpPr>
        <p:spPr>
          <a:xfrm>
            <a:off x="494030" y="339090"/>
            <a:ext cx="8290560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>
                <a:sym typeface="+mn-ea"/>
              </a:rPr>
              <a:t>Add PV plant</a:t>
            </a:r>
            <a:endParaRPr lang="en-US" sz="2800" dirty="0"/>
          </a:p>
        </p:txBody>
      </p:sp>
      <p:sp>
        <p:nvSpPr>
          <p:cNvPr id="170" name="textbox 170"/>
          <p:cNvSpPr/>
          <p:nvPr/>
        </p:nvSpPr>
        <p:spPr>
          <a:xfrm>
            <a:off x="596900" y="1571625"/>
            <a:ext cx="4394200" cy="2844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sz="1800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•</a:t>
            </a:r>
            <a:r>
              <a:rPr lang="en-US" sz="1800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</a:rPr>
              <a:t> 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If you're using a No-</a:t>
            </a:r>
            <a:r>
              <a:rPr lang="en-US" kern="0" dirty="0" err="1"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device (PLC communication), select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Gateway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, then enter the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SN Code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and click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Next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.</a:t>
            </a:r>
            <a:r>
              <a:rPr lang="en-US" altLang="zh-CN" sz="1800" kern="100" dirty="0">
                <a:effectLst/>
              </a:rPr>
              <a:t>    (only digits and letters in small capital)</a:t>
            </a:r>
            <a:endParaRPr lang="en-US" altLang="zh-CN" sz="1800" kern="100" dirty="0">
              <a:effectLst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endParaRPr lang="en-US" kern="0" dirty="0">
              <a:solidFill>
                <a:srgbClr val="000000">
                  <a:alpha val="100000"/>
                </a:srgbClr>
              </a:solidFill>
              <a:latin typeface="+mj-lt"/>
              <a:ea typeface="微软雅黑" panose="020B0503020204020204" charset="-122"/>
              <a:cs typeface="+mj-lt"/>
              <a:sym typeface="+mn-ea"/>
            </a:endParaRPr>
          </a:p>
          <a:p>
            <a:pPr marL="241300" indent="-226695" algn="l" rtl="0" eaLnBrk="0" fontAlgn="auto">
              <a:lnSpc>
                <a:spcPct val="125000"/>
              </a:lnSpc>
            </a:pPr>
            <a:r>
              <a:rPr lang="en-US" kern="0" spc="-3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•</a:t>
            </a:r>
            <a:r>
              <a:rPr lang="en-US" kern="0" spc="170" dirty="0">
                <a:solidFill>
                  <a:srgbClr val="000000">
                    <a:alpha val="100000"/>
                  </a:srgbClr>
                </a:solidFill>
                <a:latin typeface="+mj-lt"/>
                <a:ea typeface="Arial" panose="020B0604020202020204"/>
                <a:cs typeface="+mj-lt"/>
                <a:sym typeface="+mn-ea"/>
              </a:rPr>
              <a:t>  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If you're using a </a:t>
            </a:r>
            <a:r>
              <a:rPr lang="en-US" kern="0" dirty="0" err="1"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device, select 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BDM-</a:t>
            </a:r>
            <a:r>
              <a:rPr lang="en-US" b="1" kern="0" dirty="0" err="1">
                <a:solidFill>
                  <a:srgbClr val="FF0000"/>
                </a:solidFill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, then follow the following tutorial for </a:t>
            </a:r>
            <a:r>
              <a:rPr lang="en-US" kern="0" dirty="0" err="1">
                <a:latin typeface="+mj-lt"/>
                <a:ea typeface="微软雅黑" panose="020B0503020204020204" charset="-122"/>
                <a:cs typeface="+mj-lt"/>
                <a:sym typeface="+mn-ea"/>
              </a:rPr>
              <a:t>WiFi</a:t>
            </a:r>
            <a:r>
              <a:rPr lang="en-US" kern="0" dirty="0">
                <a:latin typeface="+mj-lt"/>
                <a:ea typeface="微软雅黑" panose="020B0503020204020204" charset="-122"/>
                <a:cs typeface="+mj-lt"/>
                <a:sym typeface="+mn-ea"/>
              </a:rPr>
              <a:t> Configuration.</a:t>
            </a:r>
            <a:endParaRPr lang="en-US" kern="0" dirty="0">
              <a:latin typeface="+mj-lt"/>
              <a:ea typeface="微软雅黑" panose="020B0503020204020204" charset="-122"/>
              <a:cs typeface="+mj-lt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95" y="1333500"/>
            <a:ext cx="3074035" cy="43599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8720" y="1420495"/>
            <a:ext cx="2316480" cy="45554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44280" y="1469390"/>
            <a:ext cx="2325370" cy="45065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8" name="textbox 38"/>
          <p:cNvSpPr/>
          <p:nvPr>
            <p:custDataLst>
              <p:tags r:id="rId5"/>
            </p:custDataLst>
          </p:nvPr>
        </p:nvSpPr>
        <p:spPr>
          <a:xfrm>
            <a:off x="494030" y="339090"/>
            <a:ext cx="9802495" cy="37020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l" rtl="0" eaLnBrk="0">
              <a:lnSpc>
                <a:spcPct val="83000"/>
              </a:lnSpc>
            </a:pPr>
            <a:r>
              <a:rPr lang="en-US" sz="2800" b="1" dirty="0"/>
              <a:t>2</a:t>
            </a:r>
            <a:r>
              <a:rPr sz="2800" b="1" dirty="0"/>
              <a:t>.</a:t>
            </a:r>
            <a:r>
              <a:rPr lang="en-US" sz="2800" b="1" dirty="0"/>
              <a:t> </a:t>
            </a:r>
            <a:r>
              <a:rPr sz="2800" b="1" dirty="0"/>
              <a:t>Monitoring Configuration</a:t>
            </a:r>
            <a:r>
              <a:rPr lang="en-US" sz="2800" dirty="0"/>
              <a:t> - </a:t>
            </a:r>
            <a:r>
              <a:rPr lang="en-US" altLang="en-US" sz="2800" dirty="0" err="1">
                <a:sym typeface="+mn-ea"/>
              </a:rPr>
              <a:t>WiFi</a:t>
            </a:r>
            <a:r>
              <a:rPr lang="en-US" altLang="en-US" sz="2800" dirty="0">
                <a:sym typeface="+mn-ea"/>
              </a:rPr>
              <a:t> configuration</a:t>
            </a:r>
            <a:endParaRPr lang="en-US" sz="2800" dirty="0"/>
          </a:p>
        </p:txBody>
      </p:sp>
      <p:sp>
        <p:nvSpPr>
          <p:cNvPr id="170" name="textbox 170"/>
          <p:cNvSpPr/>
          <p:nvPr/>
        </p:nvSpPr>
        <p:spPr>
          <a:xfrm>
            <a:off x="4795520" y="1666875"/>
            <a:ext cx="3805555" cy="5308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r" rtl="0" eaLnBrk="0">
              <a:lnSpc>
                <a:spcPct val="80000"/>
              </a:lnSpc>
            </a:pPr>
            <a:endParaRPr lang="en-US" altLang="en-US" sz="100" dirty="0">
              <a:latin typeface="+mj-lt"/>
              <a:cs typeface="+mj-lt"/>
            </a:endParaRPr>
          </a:p>
          <a:p>
            <a:pPr marL="241300" indent="-226695" algn="r" rtl="0" eaLnBrk="0" fontAlgn="auto">
              <a:lnSpc>
                <a:spcPct val="125000"/>
              </a:lnSpc>
            </a:pPr>
            <a:r>
              <a:rPr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kern="0" spc="4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Page 16~22 is </a:t>
            </a:r>
            <a:r>
              <a:rPr sz="2400" b="1" kern="0" spc="-3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for Android</a:t>
            </a:r>
            <a:endParaRPr sz="2400" b="1" kern="0" spc="-30" dirty="0">
              <a:solidFill>
                <a:srgbClr val="FF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660380" y="284480"/>
            <a:ext cx="1049019" cy="434339"/>
          </a:xfrm>
          <a:prstGeom prst="rect">
            <a:avLst/>
          </a:prstGeom>
        </p:spPr>
      </p:pic>
      <p:sp>
        <p:nvSpPr>
          <p:cNvPr id="178" name="path"/>
          <p:cNvSpPr/>
          <p:nvPr/>
        </p:nvSpPr>
        <p:spPr>
          <a:xfrm>
            <a:off x="486409" y="853122"/>
            <a:ext cx="11148441" cy="3175"/>
          </a:xfrm>
          <a:custGeom>
            <a:avLst/>
            <a:gdLst/>
            <a:ahLst/>
            <a:cxnLst/>
            <a:rect l="0" t="0" r="0" b="0"/>
            <a:pathLst>
              <a:path w="17556" h="5">
                <a:moveTo>
                  <a:pt x="0" y="2"/>
                </a:moveTo>
                <a:lnTo>
                  <a:pt x="17556" y="2"/>
                </a:lnTo>
              </a:path>
            </a:pathLst>
          </a:custGeom>
          <a:noFill/>
          <a:ln w="3175" cap="flat">
            <a:solidFill>
              <a:srgbClr val="00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textbox 56"/>
          <p:cNvSpPr/>
          <p:nvPr>
            <p:custDataLst>
              <p:tags r:id="rId7"/>
            </p:custDataLst>
          </p:nvPr>
        </p:nvSpPr>
        <p:spPr>
          <a:xfrm>
            <a:off x="3684549" y="5095875"/>
            <a:ext cx="3151504" cy="34988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400" kern="0" spc="4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Page 10~15 is </a:t>
            </a:r>
            <a:r>
              <a:rPr sz="2400" b="1" kern="0" spc="-3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for iOS</a:t>
            </a:r>
            <a:endParaRPr lang="en-US" altLang="en-US" sz="2400" b="1" kern="0" spc="-30" dirty="0">
              <a:solidFill>
                <a:srgbClr val="FF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COMMONDATA" val="eyJoZGlkIjoiMDhmNTczZTVkM2QxNWU1NjRhZjAwOGM5NGY1NzczODM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8187</Words>
  <Application>WPS 演示</Application>
  <PresentationFormat>宽屏</PresentationFormat>
  <Paragraphs>298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</vt:lpstr>
      <vt:lpstr>宋体</vt:lpstr>
      <vt:lpstr>Wingdings</vt:lpstr>
      <vt:lpstr>Arial</vt:lpstr>
      <vt:lpstr>Calibri</vt:lpstr>
      <vt:lpstr>微软雅黑</vt:lpstr>
      <vt:lpstr>Calibri</vt:lpstr>
      <vt:lpstr>Arial Unicode MS</vt:lpstr>
      <vt:lpstr>等线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Microinverter APP User Guide</dc:title>
  <dc:creator>NEP123</dc:creator>
  <cp:lastModifiedBy>巧克力泡芙</cp:lastModifiedBy>
  <cp:revision>77</cp:revision>
  <dcterms:created xsi:type="dcterms:W3CDTF">2023-11-17T07:53:00Z</dcterms:created>
  <dcterms:modified xsi:type="dcterms:W3CDTF">2024-01-09T09:45:09Z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2023-11-19T23:53:14Z</vt:filetime>
  </property>
  <property fmtid="{D5CDD505-2E9C-101B-9397-08002B2CF9AE}" pid="4" name="ICV">
    <vt:lpwstr>D2DC56CF836048B0B81041AFA619A9D2_12</vt:lpwstr>
  </property>
  <property fmtid="{D5CDD505-2E9C-101B-9397-08002B2CF9AE}" pid="5" name="KSOProductBuildVer">
    <vt:lpwstr>2052-12.1.0.16120</vt:lpwstr>
  </property>
</Properties>
</file>